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Source Serif 4"/>
      <p:regular r:id="rId21"/>
    </p:embeddedFont>
    <p:embeddedFont>
      <p:font typeface="Source Serif 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XIV asrning ikkinchi yarmi va XVI asrda Movarounnahrda tarbiya va maktab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Ushbu davr Movarounnahrda ta'lim tizimining gullab-yashnagan davri bo'lib, madrasalar va ta'lim muassasalari ilm-fan va ma'rifat markazlari sifatida faoliyat ko'rsatdi.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09243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Xulosa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4502" y="1632585"/>
            <a:ext cx="3686889" cy="3036927"/>
          </a:xfrm>
          <a:prstGeom prst="roundRect">
            <a:avLst>
              <a:gd name="adj" fmla="val 1093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95720" y="1853803"/>
            <a:ext cx="3244453" cy="69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Rivojlangan ta'lim tizimi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95720" y="2677835"/>
            <a:ext cx="3244453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XIV–XVI asrlarda Movarounnahrda puxta ta'lim tizimi shakllandi, madrasalar va maktablar ilm-fan markazlariga aylandi.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609" y="1632585"/>
            <a:ext cx="3686889" cy="3036927"/>
          </a:xfrm>
          <a:prstGeom prst="roundRect">
            <a:avLst>
              <a:gd name="adj" fmla="val 1093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03827" y="185380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Pedagogik an'analar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3827" y="2332196"/>
            <a:ext cx="3244453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 davrning ta'lim va tarbiya an'analari keyingi avlodlarga o'tdi va bugungi pedagogikaga ta'sir ko'rsatmoqda.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4502" y="4890730"/>
            <a:ext cx="7594997" cy="1629013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995720" y="511194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Ilmiy meros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95720" y="5590342"/>
            <a:ext cx="715256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Movarounnahrning ilmiy-madaniy merosi O'zbekiston va butun jahon uchun qimmatli xazina bo'lib qolmoqda.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106329" y="7017425"/>
            <a:ext cx="726317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Ta'lim va tarbiya – jamiyat taraqqiyotining asosi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74502" y="6768584"/>
            <a:ext cx="30480" cy="851773"/>
          </a:xfrm>
          <a:prstGeom prst="rect">
            <a:avLst/>
          </a:prstGeom>
          <a:solidFill>
            <a:srgbClr val="3E251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776" y="859869"/>
            <a:ext cx="7695248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Temuriylar davri: Ilm-fan va ma'rifat gulli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0776" y="2670691"/>
            <a:ext cx="4415076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Temuriylar davlatining ta'lim siyosati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10776" y="3653909"/>
            <a:ext cx="4415076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XIV asr oxiri va XV asrda Temuriylar davrida Movarounnahr jahon miqyosidagi madaniy va ilmiy markazga aylandi. Amir Temur va uning vorisları, ayniqsa Mirzo Ulug'bek, ta'lim va fanga katta e'tibor qaratdilar.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10776" y="5496282"/>
            <a:ext cx="44150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Samarqand va Buxoro yirik ta'lim markazlari sifatida rivojlandi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10776" y="6231136"/>
            <a:ext cx="44150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Madrasalar barpo etildi va kutubxonalar tashkil etildi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0776" y="6965990"/>
            <a:ext cx="441507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Olimlar va mutafakkirlar himoya qilindi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138535" y="2670691"/>
            <a:ext cx="277499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Ilmiy yutuqlar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1138535" y="3265765"/>
            <a:ext cx="2774990" cy="231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 davr astronomiya, matematika, tibbiyot va falsafa sohalarida katta yutuqlarga erishildi. Ulug'bek rasadxonasi dunyo ilm-faniga ulkan hissa qo'shdi.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841" y="678894"/>
            <a:ext cx="6125766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Ta'lim muassasalari tizimi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6841" y="1564838"/>
            <a:ext cx="3805714" cy="2482929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6348413" y="1756410"/>
            <a:ext cx="574715" cy="574715"/>
          </a:xfrm>
          <a:prstGeom prst="roundRect">
            <a:avLst>
              <a:gd name="adj" fmla="val 15908904"/>
            </a:avLst>
          </a:prstGeom>
          <a:solidFill>
            <a:srgbClr val="3E25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408" y="1914406"/>
            <a:ext cx="258604" cy="2586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48413" y="2522696"/>
            <a:ext cx="239470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Maktablar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48413" y="2936796"/>
            <a:ext cx="3422571" cy="91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Boshlang'ich ta'lim muassasalari bo'lib, bolalar bu yerda o'qish, yozish va Qur'on o'qishni o'rganardilar.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4126" y="1564838"/>
            <a:ext cx="3805833" cy="2482929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10" name="Shape 6"/>
          <p:cNvSpPr/>
          <p:nvPr/>
        </p:nvSpPr>
        <p:spPr>
          <a:xfrm>
            <a:off x="10345698" y="1756410"/>
            <a:ext cx="574715" cy="574715"/>
          </a:xfrm>
          <a:prstGeom prst="roundRect">
            <a:avLst>
              <a:gd name="adj" fmla="val 15908904"/>
            </a:avLst>
          </a:prstGeom>
          <a:solidFill>
            <a:srgbClr val="3E251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3694" y="1914406"/>
            <a:ext cx="258604" cy="2586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5698" y="2522696"/>
            <a:ext cx="239470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Madrasalar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0345698" y="2936796"/>
            <a:ext cx="3422690" cy="91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Oliy ta'lim muassasalari sifatida diniy va dunyoviy fanlarni chuqur o'rgatishga mo'ljallangan edi.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156841" y="4239339"/>
            <a:ext cx="7803118" cy="2176463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15" name="Shape 10"/>
          <p:cNvSpPr/>
          <p:nvPr/>
        </p:nvSpPr>
        <p:spPr>
          <a:xfrm>
            <a:off x="6348413" y="4430911"/>
            <a:ext cx="574715" cy="574715"/>
          </a:xfrm>
          <a:prstGeom prst="roundRect">
            <a:avLst>
              <a:gd name="adj" fmla="val 15908904"/>
            </a:avLst>
          </a:prstGeom>
          <a:solidFill>
            <a:srgbClr val="3E251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6408" y="4588907"/>
            <a:ext cx="258604" cy="25860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48413" y="5197197"/>
            <a:ext cx="239470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Kutubxonalar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6348413" y="5611297"/>
            <a:ext cx="7419975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Qo'lyozmalar va kitoblar saqlanadigan, olimlar tadqiqot olib boradigan markazlar edi.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6156841" y="6631305"/>
            <a:ext cx="7803118" cy="91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Ta'lim muassasalari bir-biri bilan uzviy bog'langan bo'lib, talabalarga pog'onalab bilim olish imkonini berdi. Madrasalarda talabalar turar joy va oziq-ovqat bilan ta'minlanar, faqat bilim olishga e'tibor qaratardilar.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991" y="571619"/>
            <a:ext cx="7688818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Tarbiya tizimining asosiy tamoyillari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3991" y="2182654"/>
            <a:ext cx="7688818" cy="1576030"/>
          </a:xfrm>
          <a:prstGeom prst="roundRect">
            <a:avLst>
              <a:gd name="adj" fmla="val 197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36851" y="2205514"/>
            <a:ext cx="831533" cy="1530310"/>
          </a:xfrm>
          <a:prstGeom prst="roundRect">
            <a:avLst>
              <a:gd name="adj" fmla="val 451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6496645" y="2775823"/>
            <a:ext cx="311825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276267" y="2413397"/>
            <a:ext cx="309157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Bilim va axloq uyg'unligi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276267" y="2862858"/>
            <a:ext cx="6603683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Tarbiya jarayonida nafaqat ilmiy bilim, balki yaxshi axloq va odob-axloq qoidalarini o'rgatish muhim ahamiyatga ega edi.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13991" y="3966567"/>
            <a:ext cx="7688818" cy="1908572"/>
          </a:xfrm>
          <a:prstGeom prst="roundRect">
            <a:avLst>
              <a:gd name="adj" fmla="val 163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36851" y="3989427"/>
            <a:ext cx="831533" cy="1862852"/>
          </a:xfrm>
          <a:prstGeom prst="roundRect">
            <a:avLst>
              <a:gd name="adj" fmla="val 451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6496645" y="4725948"/>
            <a:ext cx="311825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7276267" y="4197310"/>
            <a:ext cx="259865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Ma'naviy kamolot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276267" y="4646771"/>
            <a:ext cx="6603683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Talabalarning ruhiy va ma'naviy jihatdan kamol topishi, halol va adolatli inson bo'lib yetishishi ta'limning asosiy maqsadi hisoblangan.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13991" y="6083022"/>
            <a:ext cx="7688818" cy="1576030"/>
          </a:xfrm>
          <a:prstGeom prst="roundRect">
            <a:avLst>
              <a:gd name="adj" fmla="val 197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36851" y="6105882"/>
            <a:ext cx="831533" cy="1530310"/>
          </a:xfrm>
          <a:prstGeom prst="roundRect">
            <a:avLst>
              <a:gd name="adj" fmla="val 451"/>
            </a:avLst>
          </a:prstGeom>
          <a:solidFill>
            <a:srgbClr val="F9F7F7"/>
          </a:solidFill>
          <a:ln/>
        </p:spPr>
      </p:sp>
      <p:sp>
        <p:nvSpPr>
          <p:cNvPr id="16" name="Text 13"/>
          <p:cNvSpPr/>
          <p:nvPr/>
        </p:nvSpPr>
        <p:spPr>
          <a:xfrm>
            <a:off x="6496645" y="6676192"/>
            <a:ext cx="311825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4"/>
          <p:cNvSpPr/>
          <p:nvPr/>
        </p:nvSpPr>
        <p:spPr>
          <a:xfrm>
            <a:off x="7276267" y="6313765"/>
            <a:ext cx="370736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Ustoz-shogird munosabatlari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276267" y="6763226"/>
            <a:ext cx="6603683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O'qituvchi va o'quvchi o'rtasidagi hurmat va mehr munosabatlari ta'lim-tarbiya jarayonining negizi bo'lgan.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80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3044904"/>
            <a:ext cx="9333786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Mashhur pedagoglar va mutafakkirlar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6635" y="4164449"/>
            <a:ext cx="4840962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Pedagogik merosning asoschilari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96635" y="4736663"/>
            <a:ext cx="6375797" cy="127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XIV–XVI asrlarda Movarounnahr pedagogik fikri rivojiga ulkan hissa qo'shgan buyuk mutafakkirlar faoliyat ko'rsatdi. Ularning asarlari ta'lim va tarbiya nazariyasini shakllantirishda muhim rol o'ynadi.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6635" y="6189702"/>
            <a:ext cx="637579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Sa'duddin Taftazoniy – mantiq va adabiyot sohalarida yirik olim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6635" y="6577846"/>
            <a:ext cx="6375797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Alisher Navoiy – ma'naviy-axloqiy tarbiya bo'yicha asarlar muallifi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6635" y="7284482"/>
            <a:ext cx="637579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Abdurahmon Jomiy – tasavvuf va axloq ta'limoti nazariyotchisi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5588" y="4164449"/>
            <a:ext cx="2988588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Pedagogik qarashlar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565588" y="4736663"/>
            <a:ext cx="6375797" cy="127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Mutafakkirlarning pedagogik qarashlari ilmiy va axloqiy asoslarga tayangan. Ular bilim olishni inson hayotining eng muhim vazifasi deb hisoblagan va bilimni amaliyotda qo'llashga alohida e'tibor qaratganlar.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063"/>
            <a:ext cx="8806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Ta'lim mazmuni va fanlar tizimi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1855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Diniy fanlar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4588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Fiqh (islom huquqi)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788087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Hadis (Payg'ambar hadislari)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30285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Tafsir (Qur'on sharhi)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7248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Kalom (islom aqidasi)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2905839"/>
            <a:ext cx="339328" cy="3393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7790" y="1855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Aniq fanlar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234588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Matematika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790" y="278808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Astronomiya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937790" y="323028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Geometriya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937790" y="367248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Hisob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2905839"/>
            <a:ext cx="339328" cy="3393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37790" y="4596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Tabiiy fanlar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937790" y="508706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Tibbiyot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937790" y="552926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Kimyo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9937790" y="597146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Botanika</a:t>
            </a:r>
            <a:endParaRPr lang="en-US" sz="17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165408"/>
            <a:ext cx="339328" cy="33932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857256" y="43755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Gumanitar fanlar</a:t>
            </a:r>
            <a:endParaRPr lang="en-US" sz="2200" dirty="0"/>
          </a:p>
        </p:txBody>
      </p:sp>
      <p:sp>
        <p:nvSpPr>
          <p:cNvPr id="24" name="Text 16"/>
          <p:cNvSpPr/>
          <p:nvPr/>
        </p:nvSpPr>
        <p:spPr>
          <a:xfrm>
            <a:off x="793790" y="4865965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Falsafa</a:t>
            </a:r>
            <a:endParaRPr lang="en-US" sz="1750" dirty="0"/>
          </a:p>
        </p:txBody>
      </p:sp>
      <p:sp>
        <p:nvSpPr>
          <p:cNvPr id="25" name="Text 17"/>
          <p:cNvSpPr/>
          <p:nvPr/>
        </p:nvSpPr>
        <p:spPr>
          <a:xfrm>
            <a:off x="793790" y="530816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Mantiq</a:t>
            </a:r>
            <a:endParaRPr lang="en-US" sz="1750" dirty="0"/>
          </a:p>
        </p:txBody>
      </p:sp>
      <p:sp>
        <p:nvSpPr>
          <p:cNvPr id="26" name="Text 18"/>
          <p:cNvSpPr/>
          <p:nvPr/>
        </p:nvSpPr>
        <p:spPr>
          <a:xfrm>
            <a:off x="793790" y="575036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Tarix</a:t>
            </a:r>
            <a:endParaRPr lang="en-US" sz="1750" dirty="0"/>
          </a:p>
        </p:txBody>
      </p:sp>
      <p:sp>
        <p:nvSpPr>
          <p:cNvPr id="27" name="Text 19"/>
          <p:cNvSpPr/>
          <p:nvPr/>
        </p:nvSpPr>
        <p:spPr>
          <a:xfrm>
            <a:off x="793790" y="619256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Adabiyot va she'riyat</a:t>
            </a:r>
            <a:endParaRPr lang="en-US" sz="1750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165408"/>
            <a:ext cx="339328" cy="339328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793790" y="68106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Madrasalarda ta'lim keng qamrovli bo'lib, diniy va dunyoviy fanlar muvozanatli tarzda o'qitilardi. Bu yondashuv talabalarni har tomonlama kamol topgan shaxs sifatida tarbiyalashga xizmat qildi.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823" y="915591"/>
            <a:ext cx="7393305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Maktab tizimi va o'quv jarayoni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871538" y="2101810"/>
            <a:ext cx="193596" cy="1135261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677823" y="1974652"/>
            <a:ext cx="581025" cy="581025"/>
          </a:xfrm>
          <a:prstGeom prst="roundRect">
            <a:avLst>
              <a:gd name="adj" fmla="val 78689"/>
            </a:avLst>
          </a:prstGeom>
          <a:solidFill>
            <a:srgbClr val="F9F7F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079" y="2119908"/>
            <a:ext cx="290513" cy="290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52443" y="2004893"/>
            <a:ext cx="248959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Boshlang'ich bosqich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452443" y="2423755"/>
            <a:ext cx="7013734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Bolalar 5-7 yoshdan boshlab maktabga qatnab, alifbo, o'qish va yozishni o'rganardilar. Qur'oni Karimni yodlash muhim qism edi.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162050" y="3721298"/>
            <a:ext cx="193596" cy="1135261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10" name="Shape 6"/>
          <p:cNvSpPr/>
          <p:nvPr/>
        </p:nvSpPr>
        <p:spPr>
          <a:xfrm>
            <a:off x="968335" y="3594140"/>
            <a:ext cx="581025" cy="581025"/>
          </a:xfrm>
          <a:prstGeom prst="roundRect">
            <a:avLst>
              <a:gd name="adj" fmla="val 78689"/>
            </a:avLst>
          </a:prstGeom>
          <a:solidFill>
            <a:srgbClr val="F9F7F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592" y="3739396"/>
            <a:ext cx="290513" cy="2905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42956" y="3624382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O'rta bosqich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742956" y="4043243"/>
            <a:ext cx="6723221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Grammatika, adabiyot, hisob va asosiy diniy fanlar o'rganilar, talabalar bilimlarini mustahkamlardilar.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1452562" y="5340787"/>
            <a:ext cx="193596" cy="1135261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15" name="Shape 10"/>
          <p:cNvSpPr/>
          <p:nvPr/>
        </p:nvSpPr>
        <p:spPr>
          <a:xfrm>
            <a:off x="1258848" y="5213628"/>
            <a:ext cx="581025" cy="581025"/>
          </a:xfrm>
          <a:prstGeom prst="roundRect">
            <a:avLst>
              <a:gd name="adj" fmla="val 78689"/>
            </a:avLst>
          </a:prstGeom>
          <a:solidFill>
            <a:srgbClr val="F9F7F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4104" y="5358884"/>
            <a:ext cx="290513" cy="29051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33468" y="5243870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Oliy bosqich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2033468" y="5662732"/>
            <a:ext cx="6432709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Madrasalarda chuqur ilmiy bilimlar olinardi. Talabalar maxsus fanlar bo'yicha ixtisoslashar va ilmiy tadqiqotlar olib borardilar.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677823" y="6694051"/>
            <a:ext cx="7788354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Har bir bosqich o'z vazifalariga ega bo'lib, talabaning yoshiga va qobiliyatiga mos kelardi. O'quv jarayoni muntazam nazorat va baholashni o'z ichiga olgan.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896" y="585073"/>
            <a:ext cx="5836206" cy="61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Ta'lim-tarbiya metodlari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896" y="1593771"/>
            <a:ext cx="3062526" cy="30625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8896" y="4902279"/>
            <a:ext cx="247983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Suhbat va munozara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8896" y="5327809"/>
            <a:ext cx="4253508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Ustoz va shogird o'rtasidagi dialog, savollar va javoblar orqali bilimni chuqurlashtirish muhim metod hisoblangan.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387" y="1593771"/>
            <a:ext cx="3062526" cy="30625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88387" y="4902279"/>
            <a:ext cx="2490073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Mashq va takrorlash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188387" y="5327809"/>
            <a:ext cx="4253508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Bilimlarni mustahkamlash uchun doimiy mashq qilish va takrorlash usullari qo'llanilgan.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878" y="1593771"/>
            <a:ext cx="3062526" cy="30625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878" y="4902279"/>
            <a:ext cx="246042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Munozara va bahs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687878" y="5327809"/>
            <a:ext cx="4253627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Talabalarning mantiqiy fikrlashini rivojlantirish uchun ilmiy munozaralar va bahslar tashkil etilgan.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88896" y="6493550"/>
            <a:ext cx="13252609" cy="1150977"/>
          </a:xfrm>
          <a:prstGeom prst="roundRect">
            <a:avLst>
              <a:gd name="adj" fmla="val 2565"/>
            </a:avLst>
          </a:prstGeom>
          <a:solidFill>
            <a:srgbClr val="EDD5C4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06" y="6788229"/>
            <a:ext cx="245983" cy="1968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28499" y="6739533"/>
            <a:ext cx="12416195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O'qituvchilar talabalarning individual qobiliyatlarini hisobga olib, har biriga alohida yondashuv ko'rsatishga harakat qilganlar. Bu shaxsga yo'naltirilgan ta'limning asosidir.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943" y="536615"/>
            <a:ext cx="9368671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Ilmiy va madaniy merosning ahamiyati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2943" y="1634252"/>
            <a:ext cx="514314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O'tgan asrlarning pedagogik merosi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682943" y="2195274"/>
            <a:ext cx="7081242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XIV–XVI asrlarda Movarounnahrda shakllantirilgan ta'lim-tarbiya tizimi keyingi asrlar uchun mustahkam poydevor bo'ldi. Bu davrning pedagogik an'analari va qadriyatlari bugungi kunda ham o'z ahamiyatini yo'qotmagan.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2943" y="3307437"/>
            <a:ext cx="708124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Ilmiy bilim va axloqiy tarbiya uyg'unligi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2943" y="3687842"/>
            <a:ext cx="708124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Ustoz-shogird munosabatlarining yuqori madaniyati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2943" y="4068247"/>
            <a:ext cx="708124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Bilimni amalda qo'llashga e'tibor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2943" y="4448651"/>
            <a:ext cx="708124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Kitob va kutubxonalarga hurmat an'anasi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7817" y="1658660"/>
            <a:ext cx="5707142" cy="570714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82943" y="7804904"/>
            <a:ext cx="1326451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 davrning pedagogik tajribasi zamonaviy ta'lim tizimiga ham ta'sir ko'rsatadi va O'zbekiston ta'lim tarixining muhim qismidir.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2025-10-17T18:07:28Z</dcterms:created>
  <dcterms:modified xsi:type="dcterms:W3CDTF">2025-10-17T18:07:28Z</dcterms:modified>
</cp:coreProperties>
</file>